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53" r:id="rId2"/>
    <p:sldId id="306" r:id="rId3"/>
    <p:sldId id="307" r:id="rId4"/>
    <p:sldId id="308" r:id="rId5"/>
    <p:sldId id="303" r:id="rId6"/>
    <p:sldId id="295" r:id="rId7"/>
    <p:sldId id="310" r:id="rId8"/>
    <p:sldId id="304" r:id="rId9"/>
    <p:sldId id="297" r:id="rId10"/>
    <p:sldId id="298" r:id="rId11"/>
    <p:sldId id="351" r:id="rId12"/>
    <p:sldId id="350" r:id="rId13"/>
    <p:sldId id="352" r:id="rId14"/>
    <p:sldId id="271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D9DEE7"/>
          </a:solidFill>
        </a:fill>
      </a:tcStyle>
    </a:wholeTbl>
    <a:band2H>
      <a:tcTxStyle/>
      <a:tcStyle>
        <a:tcBdr/>
        <a:fill>
          <a:solidFill>
            <a:srgbClr val="EDEFF4"/>
          </a:solidFill>
        </a:fill>
      </a:tcStyle>
    </a:band2H>
    <a:firstCol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D9DDD0"/>
          </a:solidFill>
        </a:fill>
      </a:tcStyle>
    </a:wholeTbl>
    <a:band2H>
      <a:tcTxStyle/>
      <a:tcStyle>
        <a:tcBdr/>
        <a:fill>
          <a:solidFill>
            <a:srgbClr val="EDEFE9"/>
          </a:solidFill>
        </a:fill>
      </a:tcStyle>
    </a:band2H>
    <a:firstCol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E6D3D0"/>
          </a:solidFill>
        </a:fill>
      </a:tcStyle>
    </a:wholeTbl>
    <a:band2H>
      <a:tcTxStyle/>
      <a:tcStyle>
        <a:tcBdr/>
        <a:fill>
          <a:solidFill>
            <a:srgbClr val="F3EAE9"/>
          </a:solidFill>
        </a:fill>
      </a:tcStyle>
    </a:band2H>
    <a:firstCol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8"/>
          </a:solidFill>
        </a:fill>
      </a:tcStyle>
    </a:wholeTbl>
    <a:band2H>
      <a:tcTxStyle/>
      <a:tcStyle>
        <a:tcBdr/>
        <a:fill>
          <a:solidFill>
            <a:srgbClr val="12455E"/>
          </a:solidFill>
        </a:fill>
      </a:tcStyle>
    </a:band2H>
    <a:firstCol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24C"/>
              </a:solidFill>
              <a:prstDash val="solid"/>
              <a:round/>
            </a:ln>
          </a:top>
          <a:bottom>
            <a:ln w="254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2455E"/>
          </a:solidFill>
        </a:fill>
      </a:tcStyle>
    </a:lastRow>
    <a:fir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24C"/>
              </a:solidFill>
              <a:prstDash val="solid"/>
              <a:round/>
            </a:ln>
          </a:top>
          <a:bottom>
            <a:ln w="254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D1CFCE"/>
          </a:solidFill>
        </a:fill>
      </a:tcStyle>
    </a:wholeTbl>
    <a:band2H>
      <a:tcTxStyle/>
      <a:tcStyle>
        <a:tcBdr/>
        <a:fill>
          <a:solidFill>
            <a:srgbClr val="E9E9E8"/>
          </a:solidFill>
        </a:fill>
      </a:tcStyle>
    </a:band2H>
    <a:firstCol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5E524C"/>
          </a:solidFill>
        </a:fill>
      </a:tcStyle>
    </a:firstCol>
    <a:la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38100" cap="flat">
              <a:solidFill>
                <a:srgbClr val="12455E"/>
              </a:solidFill>
              <a:prstDash val="solid"/>
              <a:round/>
            </a:ln>
          </a:top>
          <a:bottom>
            <a:ln w="127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5E524C"/>
          </a:solidFill>
        </a:fill>
      </a:tcStyle>
    </a:lastRow>
    <a:firstRow>
      <a:tcTxStyle b="on" i="off">
        <a:fontRef idx="minor">
          <a:srgbClr val="12455E"/>
        </a:fontRef>
        <a:srgbClr val="12455E"/>
      </a:tcTxStyle>
      <a:tcStyle>
        <a:tcBdr>
          <a:left>
            <a:ln w="12700" cap="flat">
              <a:solidFill>
                <a:srgbClr val="12455E"/>
              </a:solidFill>
              <a:prstDash val="solid"/>
              <a:round/>
            </a:ln>
          </a:left>
          <a:right>
            <a:ln w="12700" cap="flat">
              <a:solidFill>
                <a:srgbClr val="12455E"/>
              </a:solidFill>
              <a:prstDash val="solid"/>
              <a:round/>
            </a:ln>
          </a:right>
          <a:top>
            <a:ln w="12700" cap="flat">
              <a:solidFill>
                <a:srgbClr val="12455E"/>
              </a:solidFill>
              <a:prstDash val="solid"/>
              <a:round/>
            </a:ln>
          </a:top>
          <a:bottom>
            <a:ln w="38100" cap="flat">
              <a:solidFill>
                <a:srgbClr val="12455E"/>
              </a:solidFill>
              <a:prstDash val="solid"/>
              <a:round/>
            </a:ln>
          </a:bottom>
          <a:insideH>
            <a:ln w="12700" cap="flat">
              <a:solidFill>
                <a:srgbClr val="12455E"/>
              </a:solidFill>
              <a:prstDash val="solid"/>
              <a:round/>
            </a:ln>
          </a:insideH>
          <a:insideV>
            <a:ln w="12700" cap="flat">
              <a:solidFill>
                <a:srgbClr val="12455E"/>
              </a:solidFill>
              <a:prstDash val="solid"/>
              <a:round/>
            </a:ln>
          </a:insideV>
        </a:tcBdr>
        <a:fill>
          <a:solidFill>
            <a:srgbClr val="5E524C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12700" cap="flat">
              <a:solidFill>
                <a:srgbClr val="5E524C"/>
              </a:solidFill>
              <a:prstDash val="solid"/>
              <a:round/>
            </a:ln>
          </a:top>
          <a:bottom>
            <a:ln w="127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solidFill>
            <a:srgbClr val="5E524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12700" cap="flat">
              <a:solidFill>
                <a:srgbClr val="5E524C"/>
              </a:solidFill>
              <a:prstDash val="solid"/>
              <a:round/>
            </a:ln>
          </a:top>
          <a:bottom>
            <a:ln w="127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solidFill>
            <a:srgbClr val="5E524C">
              <a:alpha val="20000"/>
            </a:srgbClr>
          </a:solidFill>
        </a:fill>
      </a:tcStyle>
    </a:firstCol>
    <a:lastRow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50800" cap="flat">
              <a:solidFill>
                <a:srgbClr val="5E524C"/>
              </a:solidFill>
              <a:prstDash val="solid"/>
              <a:round/>
            </a:ln>
          </a:top>
          <a:bottom>
            <a:ln w="127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24C"/>
        </a:fontRef>
        <a:srgbClr val="5E524C"/>
      </a:tcTxStyle>
      <a:tcStyle>
        <a:tcBdr>
          <a:left>
            <a:ln w="12700" cap="flat">
              <a:solidFill>
                <a:srgbClr val="5E524C"/>
              </a:solidFill>
              <a:prstDash val="solid"/>
              <a:round/>
            </a:ln>
          </a:left>
          <a:right>
            <a:ln w="12700" cap="flat">
              <a:solidFill>
                <a:srgbClr val="5E524C"/>
              </a:solidFill>
              <a:prstDash val="solid"/>
              <a:round/>
            </a:ln>
          </a:right>
          <a:top>
            <a:ln w="12700" cap="flat">
              <a:solidFill>
                <a:srgbClr val="5E524C"/>
              </a:solidFill>
              <a:prstDash val="solid"/>
              <a:round/>
            </a:ln>
          </a:top>
          <a:bottom>
            <a:ln w="25400" cap="flat">
              <a:solidFill>
                <a:srgbClr val="5E524C"/>
              </a:solidFill>
              <a:prstDash val="solid"/>
              <a:round/>
            </a:ln>
          </a:bottom>
          <a:insideH>
            <a:ln w="12700" cap="flat">
              <a:solidFill>
                <a:srgbClr val="5E524C"/>
              </a:solidFill>
              <a:prstDash val="solid"/>
              <a:round/>
            </a:ln>
          </a:insideH>
          <a:insideV>
            <a:ln w="12700" cap="flat">
              <a:solidFill>
                <a:srgbClr val="5E524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9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halk_line_10x7.png" descr="chalk_line_10x7.png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halk_line_box_10x7.png" descr="chalk_line_box_10x7.png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C5B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sz="6200" b="0" cap="none" spc="0">
                <a:solidFill>
                  <a:srgbClr val="DFC0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7539" y="8882098"/>
            <a:ext cx="397021" cy="38927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2C68-BFA7-474B-9A3C-28E047FF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CD05A-A5B9-4B35-97E6-B3C6D87B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E65B8-CAF5-4055-BA21-C6F5F3D7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AD631-B87F-4DA8-B5A6-799C1C00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4C61-5BE6-4C13-B09E-B04BC96D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4870" y="9258300"/>
            <a:ext cx="378309" cy="379591"/>
          </a:xfrm>
        </p:spPr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7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/>
            </a:lvl1pPr>
            <a:lvl2pPr marL="839610" indent="-395111" algn="ctr">
              <a:lnSpc>
                <a:spcPct val="90000"/>
              </a:lnSpc>
              <a:spcBef>
                <a:spcPts val="1200"/>
              </a:spcBef>
              <a:defRPr sz="3200" i="1"/>
            </a:lvl2pPr>
            <a:lvl3pPr marL="1284110" indent="-395110" algn="ctr">
              <a:lnSpc>
                <a:spcPct val="90000"/>
              </a:lnSpc>
              <a:spcBef>
                <a:spcPts val="1200"/>
              </a:spcBef>
              <a:defRPr sz="3200" i="1"/>
            </a:lvl3pPr>
            <a:lvl4pPr marL="1728610" indent="-395110" algn="ctr">
              <a:lnSpc>
                <a:spcPct val="90000"/>
              </a:lnSpc>
              <a:spcBef>
                <a:spcPts val="1200"/>
              </a:spcBef>
              <a:defRPr sz="3200" i="1"/>
            </a:lvl4pPr>
            <a:lvl5pPr marL="2173110" indent="-395110" algn="ctr">
              <a:lnSpc>
                <a:spcPct val="90000"/>
              </a:lnSpc>
              <a:spcBef>
                <a:spcPts val="120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quarter" idx="13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536A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6" r:id="rId12"/>
    <p:sldLayoutId id="2147483667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Avenir Next"/>
          <a:ea typeface="Avenir Next"/>
          <a:cs typeface="Avenir Next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ubTitle" sz="quarter" idx="1"/>
          </p:nvPr>
        </p:nvSpPr>
        <p:spPr>
          <a:xfrm>
            <a:off x="4633060" y="4351587"/>
            <a:ext cx="3288091" cy="1558729"/>
          </a:xfrm>
          <a:prstGeom prst="rect">
            <a:avLst/>
          </a:prstGeom>
          <a:blipFill>
            <a:blip r:embed="rId2" cstate="print">
              <a:alphaModFix amt="97000"/>
            </a:blip>
          </a:blipFill>
          <a:effectLst>
            <a:outerShdw blurRad="38100" dist="25400" dir="11360021" rotWithShape="0">
              <a:srgbClr val="3C3C3C">
                <a:alpha val="20000"/>
              </a:srgb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 sz="3000" cap="none" spc="0"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ctrTitle"/>
          </p:nvPr>
        </p:nvSpPr>
        <p:spPr>
          <a:xfrm>
            <a:off x="1784955" y="1480388"/>
            <a:ext cx="9434893" cy="4701225"/>
          </a:xfrm>
          <a:prstGeom prst="rect">
            <a:avLst/>
          </a:prstGeom>
          <a:effectLst>
            <a:outerShdw blurRad="25400" dist="25400" dir="15060000" rotWithShape="0">
              <a:srgbClr val="3C3C3C">
                <a:alpha val="20000"/>
              </a:srgbClr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sz="5300" b="0" cap="none" spc="0"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Mindful Steps to StressLess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B9A3C-D576-4A66-AFB8-8CAC1C603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1" t="9054" r="21698" b="1402"/>
          <a:stretch/>
        </p:blipFill>
        <p:spPr>
          <a:xfrm>
            <a:off x="2125948" y="1480389"/>
            <a:ext cx="8752905" cy="6570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B34E-6912-4E7C-876B-70B08EAF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3F74E-9680-47D5-92AC-B9D626B8D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9763D-9E30-4082-B327-A7B5E6578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8" t="18756" r="51166" b="23901"/>
          <a:stretch/>
        </p:blipFill>
        <p:spPr>
          <a:xfrm>
            <a:off x="5993517" y="1870110"/>
            <a:ext cx="6361044" cy="7391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59C7C-2C7C-485A-9D9D-AC7780BD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2" t="30610" r="52642" b="38513"/>
          <a:stretch/>
        </p:blipFill>
        <p:spPr>
          <a:xfrm>
            <a:off x="298173" y="2016197"/>
            <a:ext cx="4880861" cy="35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17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solidFill>
                  <a:srgbClr val="523E26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en-US" dirty="0"/>
              <a:t>Yoga and Resiliency based on Inflammatory factors</a:t>
            </a:r>
            <a:br>
              <a:rPr lang="en-US" dirty="0"/>
            </a:br>
            <a:r>
              <a:rPr lang="en-US" sz="2200" dirty="0"/>
              <a:t>(Interleukin-6 (IL-6), tumor necrosis factor-alpha (TNF-</a:t>
            </a:r>
            <a:r>
              <a:rPr lang="el-GR" sz="2200" dirty="0"/>
              <a:t>α), </a:t>
            </a:r>
            <a:r>
              <a:rPr lang="en-US" sz="2200" dirty="0"/>
              <a:t>and C-reactive protein (CRP)</a:t>
            </a:r>
            <a:endParaRPr sz="2200" dirty="0"/>
          </a:p>
        </p:txBody>
      </p:sp>
      <p:sp>
        <p:nvSpPr>
          <p:cNvPr id="24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5775" indent="-485775">
              <a:spcBef>
                <a:spcPts val="800"/>
              </a:spcBef>
              <a:defRPr sz="3400">
                <a:solidFill>
                  <a:srgbClr val="523E26"/>
                </a:solidFill>
                <a:effectLst/>
              </a:defRPr>
            </a:pPr>
            <a:r>
              <a:rPr lang="en-US" dirty="0"/>
              <a:t>Cancer, cardiovascular disease, type II diabetes, arthritis, osteoporosis, Alzheimer’s disease, periodontal disease, and frailty and functional decline</a:t>
            </a:r>
          </a:p>
          <a:p>
            <a:pPr marL="485775" indent="-485775">
              <a:spcBef>
                <a:spcPts val="800"/>
              </a:spcBef>
              <a:defRPr sz="3400">
                <a:solidFill>
                  <a:srgbClr val="523E26"/>
                </a:solidFill>
                <a:effectLst/>
              </a:defRPr>
            </a:pPr>
            <a:r>
              <a:rPr lang="en-US" dirty="0"/>
              <a:t>25 novices and 25 experts, were exposed to each of the conditions (yoga, movement control, and passive-video control)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2ED17-3CA9-45F5-829A-6E90B41BE07E}"/>
              </a:ext>
            </a:extLst>
          </p:cNvPr>
          <p:cNvSpPr/>
          <p:nvPr/>
        </p:nvSpPr>
        <p:spPr>
          <a:xfrm>
            <a:off x="304800" y="7793344"/>
            <a:ext cx="1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Kiecolt</a:t>
            </a:r>
            <a:r>
              <a:rPr lang="en-US" dirty="0"/>
              <a:t>-Glaser, J.K., Christian, L., Preston, H., </a:t>
            </a:r>
            <a:r>
              <a:rPr lang="en-US" dirty="0" err="1"/>
              <a:t>Houts</a:t>
            </a:r>
            <a:r>
              <a:rPr lang="en-US" dirty="0"/>
              <a:t>, C.R., Malarkey, W.B., Emery, C.F. and Glaser, R., 2010. Stress, inflammation, and yoga practice. Psychosomatic medicine, 72(2), p.113.</a:t>
            </a:r>
          </a:p>
        </p:txBody>
      </p:sp>
    </p:spTree>
    <p:extLst>
      <p:ext uri="{BB962C8B-B14F-4D97-AF65-F5344CB8AC3E}">
        <p14:creationId xmlns:p14="http://schemas.microsoft.com/office/powerpoint/2010/main" val="16538453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8D7B0-3597-4CCD-A791-F984356B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39" y="2625796"/>
            <a:ext cx="11866287" cy="64643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47D11F-5A05-4608-B227-06A9C065CE87}"/>
              </a:ext>
            </a:extLst>
          </p:cNvPr>
          <p:cNvSpPr txBox="1">
            <a:spLocks/>
          </p:cNvSpPr>
          <p:nvPr/>
        </p:nvSpPr>
        <p:spPr>
          <a:xfrm>
            <a:off x="506804" y="663502"/>
            <a:ext cx="11704322" cy="16256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all" spc="384" baseline="0">
                <a:ln>
                  <a:noFill/>
                </a:ln>
                <a:solidFill>
                  <a:srgbClr val="523E26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9pPr>
          </a:lstStyle>
          <a:p>
            <a:pPr hangingPunct="1">
              <a:defRPr>
                <a:effectLst/>
              </a:defRPr>
            </a:pPr>
            <a:r>
              <a:rPr lang="en-US" dirty="0">
                <a:effectLst/>
              </a:rPr>
              <a:t>Positive Affect Increased with Yoga vs control conditions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4510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CFEDA-0B62-4B2C-A6DC-9E318DFD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75" y="2181225"/>
            <a:ext cx="10001250" cy="53911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ABED08-61A1-425F-AD07-BB751903AFA6}"/>
              </a:ext>
            </a:extLst>
          </p:cNvPr>
          <p:cNvSpPr txBox="1">
            <a:spLocks/>
          </p:cNvSpPr>
          <p:nvPr/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all" spc="384" baseline="0">
                <a:ln>
                  <a:noFill/>
                </a:ln>
                <a:solidFill>
                  <a:srgbClr val="523E26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9pPr>
          </a:lstStyle>
          <a:p>
            <a:pPr hangingPunct="1">
              <a:defRPr>
                <a:effectLst/>
              </a:defRPr>
            </a:pPr>
            <a:r>
              <a:rPr lang="en-US" dirty="0">
                <a:effectLst/>
              </a:rPr>
              <a:t>Baseline </a:t>
            </a:r>
            <a:r>
              <a:rPr lang="en-US" dirty="0" err="1">
                <a:effectLst/>
              </a:rPr>
              <a:t>CytoKine</a:t>
            </a:r>
            <a:r>
              <a:rPr lang="en-US" dirty="0">
                <a:effectLst/>
              </a:rPr>
              <a:t> (IL-6) Lower overall in Experts</a:t>
            </a:r>
            <a:endParaRPr lang="en-US" sz="2200" dirty="0">
              <a:effectLst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18850D-A58D-4C38-B320-635C477F317E}"/>
              </a:ext>
            </a:extLst>
          </p:cNvPr>
          <p:cNvSpPr txBox="1">
            <a:spLocks/>
          </p:cNvSpPr>
          <p:nvPr/>
        </p:nvSpPr>
        <p:spPr>
          <a:xfrm>
            <a:off x="650239" y="8127999"/>
            <a:ext cx="11704322" cy="16256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all" spc="384" baseline="0">
                <a:ln>
                  <a:noFill/>
                </a:ln>
                <a:solidFill>
                  <a:srgbClr val="523E26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5pPr>
            <a:lvl6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6pPr>
            <a:lvl7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7pPr>
            <a:lvl8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8pPr>
            <a:lvl9pPr marL="0" marR="0" indent="0" algn="l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all" spc="384" baseline="0">
                <a:ln>
                  <a:noFill/>
                </a:ln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uFillTx/>
                <a:latin typeface="Avenir Next"/>
                <a:ea typeface="Avenir Next"/>
                <a:cs typeface="Avenir Next"/>
                <a:sym typeface="Avenir Next"/>
              </a:defRPr>
            </a:lvl9pPr>
          </a:lstStyle>
          <a:p>
            <a:pPr hangingPunct="1">
              <a:defRPr>
                <a:effectLst/>
              </a:defRPr>
            </a:pPr>
            <a:r>
              <a:rPr lang="en-US" dirty="0">
                <a:effectLst/>
              </a:rPr>
              <a:t>Yoga Experts vs controls didn’t have systemic inflammatory response to stress task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40613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1"/>
          <p:cNvSpPr txBox="1"/>
          <p:nvPr/>
        </p:nvSpPr>
        <p:spPr>
          <a:xfrm>
            <a:off x="1083733" y="866986"/>
            <a:ext cx="9861974" cy="270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3800" i="0">
                <a:solidFill>
                  <a:srgbClr val="B58E5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Relaxation Response Induces Temporal Transcriptome Changes in Energy Metabolism, Insulin Secretion and Inflammatory Pathways  </a:t>
            </a:r>
            <a:endParaRPr>
              <a:solidFill>
                <a:srgbClr val="FFFFFF"/>
              </a:solidFill>
            </a:endParaRPr>
          </a:p>
          <a:p>
            <a:pPr algn="l" defTabSz="1300480">
              <a:defRPr sz="2800" i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(PLOS </a:t>
            </a:r>
            <a:r>
              <a:rPr sz="2400"/>
              <a:t>Bhasin et al. 2013)</a:t>
            </a:r>
          </a:p>
        </p:txBody>
      </p:sp>
      <p:sp>
        <p:nvSpPr>
          <p:cNvPr id="269" name="Rectangle 2"/>
          <p:cNvSpPr txBox="1"/>
          <p:nvPr/>
        </p:nvSpPr>
        <p:spPr>
          <a:xfrm>
            <a:off x="975359" y="4226559"/>
            <a:ext cx="9970349" cy="382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2400" i="0">
                <a:solidFill>
                  <a:srgbClr val="2D201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Likely related to Relaxation Response </a:t>
            </a:r>
            <a:endParaRPr dirty="0">
              <a:solidFill>
                <a:srgbClr val="FFFFFF"/>
              </a:solidFill>
            </a:endParaRPr>
          </a:p>
          <a:p>
            <a:pPr algn="l" defTabSz="1300480">
              <a:defRPr sz="2400" i="0">
                <a:solidFill>
                  <a:srgbClr val="2D201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FFFFFF"/>
              </a:solidFill>
            </a:endParaRPr>
          </a:p>
          <a:p>
            <a:pPr algn="l" defTabSz="1300480">
              <a:defRPr sz="2400" i="0">
                <a:solidFill>
                  <a:srgbClr val="2D201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genes have been linked to pathways responsible for energy metabolism, electron transport chain, biological oxidation and insulin secretion. These pathways play central roles in mitochondrial energy mechanics, oxidative </a:t>
            </a:r>
            <a:r>
              <a:rPr dirty="0" err="1"/>
              <a:t>phosphorylation</a:t>
            </a:r>
            <a:r>
              <a:rPr dirty="0"/>
              <a:t> and cell aging.</a:t>
            </a:r>
            <a:endParaRPr dirty="0">
              <a:solidFill>
                <a:srgbClr val="FFFFFF"/>
              </a:solidFill>
            </a:endParaRPr>
          </a:p>
          <a:p>
            <a:pPr algn="l" defTabSz="1300480">
              <a:defRPr sz="2400" i="0">
                <a:solidFill>
                  <a:srgbClr val="2D201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FFFFFF"/>
              </a:solidFill>
            </a:endParaRPr>
          </a:p>
          <a:p>
            <a:pPr algn="l" defTabSz="1300480">
              <a:defRPr sz="2400" i="0">
                <a:solidFill>
                  <a:srgbClr val="2D201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hypothesized that </a:t>
            </a:r>
            <a:r>
              <a:rPr dirty="0" err="1"/>
              <a:t>upregulation</a:t>
            </a:r>
            <a:r>
              <a:rPr dirty="0"/>
              <a:t> of biological oxidation gene sets may enhance efficiency of oxidation-reduction reactions and thereby reduce oxidative stress.</a:t>
            </a:r>
          </a:p>
        </p:txBody>
      </p:sp>
      <p:pic>
        <p:nvPicPr>
          <p:cNvPr id="270" name="Picture 3" descr="Picture 3"/>
          <p:cNvPicPr>
            <a:picLocks noChangeAspect="1"/>
          </p:cNvPicPr>
          <p:nvPr/>
        </p:nvPicPr>
        <p:blipFill>
          <a:blip r:embed="rId2" cstate="print"/>
          <a:srcRect t="51828"/>
          <a:stretch>
            <a:fillRect/>
          </a:stretch>
        </p:blipFill>
        <p:spPr>
          <a:xfrm>
            <a:off x="256674" y="256673"/>
            <a:ext cx="12247323" cy="395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523E26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Correlation with Hours of Practice</a:t>
            </a:r>
          </a:p>
        </p:txBody>
      </p:sp>
      <p:sp>
        <p:nvSpPr>
          <p:cNvPr id="324" name="Text Box 4"/>
          <p:cNvSpPr txBox="1"/>
          <p:nvPr/>
        </p:nvSpPr>
        <p:spPr>
          <a:xfrm>
            <a:off x="997937" y="1857757"/>
            <a:ext cx="11337910" cy="130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8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rPr dirty="0"/>
              <a:t>Emotional reaction to screaming woman reduced</a:t>
            </a:r>
            <a:r>
              <a:rPr lang="en-US" dirty="0"/>
              <a:t> in </a:t>
            </a:r>
          </a:p>
          <a:p>
            <a:pPr>
              <a:defRPr>
                <a:effectLst/>
              </a:defRPr>
            </a:pPr>
            <a:r>
              <a:rPr lang="en-US" dirty="0"/>
              <a:t>Mindfulness, Increased in Compassion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11CE4-8012-4600-BDD0-703387291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908"/>
          <a:stretch/>
        </p:blipFill>
        <p:spPr>
          <a:xfrm>
            <a:off x="7968851" y="4254988"/>
            <a:ext cx="2867161" cy="2988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C8B64-E903-4AD3-A41A-302A5CF8E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9" t="58704" r="37627"/>
          <a:stretch/>
        </p:blipFill>
        <p:spPr>
          <a:xfrm>
            <a:off x="650239" y="4254988"/>
            <a:ext cx="4339204" cy="2962775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C6C411D-9250-4FA0-A0C0-5C5A194A794C}"/>
              </a:ext>
            </a:extLst>
          </p:cNvPr>
          <p:cNvSpPr txBox="1"/>
          <p:nvPr/>
        </p:nvSpPr>
        <p:spPr>
          <a:xfrm>
            <a:off x="1155989" y="3637813"/>
            <a:ext cx="3327704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rPr lang="en-US" sz="2800" b="1" dirty="0">
                <a:solidFill>
                  <a:schemeClr val="bg1"/>
                </a:solidFill>
              </a:rPr>
              <a:t>Mindfulness Alone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E4DE9C3-4BE4-4D29-BCEB-2482066203DB}"/>
              </a:ext>
            </a:extLst>
          </p:cNvPr>
          <p:cNvSpPr txBox="1"/>
          <p:nvPr/>
        </p:nvSpPr>
        <p:spPr>
          <a:xfrm>
            <a:off x="7569463" y="3637812"/>
            <a:ext cx="3665938" cy="56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rPr lang="en-US" sz="2800" b="1" dirty="0">
                <a:solidFill>
                  <a:schemeClr val="bg1"/>
                </a:solidFill>
              </a:rPr>
              <a:t>Mindful Compassion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CDBE9837-C9D5-4301-95B5-B6331F25BA21}"/>
              </a:ext>
            </a:extLst>
          </p:cNvPr>
          <p:cNvSpPr/>
          <p:nvPr/>
        </p:nvSpPr>
        <p:spPr>
          <a:xfrm>
            <a:off x="3458817" y="7864070"/>
            <a:ext cx="7195931" cy="790694"/>
          </a:xfrm>
          <a:prstGeom prst="doubleWave">
            <a:avLst/>
          </a:prstGeom>
          <a:solidFill>
            <a:srgbClr val="12455E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Flexibility and Control of Mind</a:t>
            </a:r>
          </a:p>
        </p:txBody>
      </p:sp>
    </p:spTree>
    <p:extLst>
      <p:ext uri="{BB962C8B-B14F-4D97-AF65-F5344CB8AC3E}">
        <p14:creationId xmlns:p14="http://schemas.microsoft.com/office/powerpoint/2010/main" val="1404436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7868-0BEC-47D2-AA9E-EE1F55A1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Elements of Compassion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B3354-D9E4-48F3-B6A4-20E5CDFDB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Love</a:t>
            </a:r>
          </a:p>
          <a:p>
            <a:r>
              <a:rPr lang="en-US" dirty="0">
                <a:solidFill>
                  <a:schemeClr val="tx1"/>
                </a:solidFill>
              </a:rPr>
              <a:t>Compassion </a:t>
            </a:r>
          </a:p>
          <a:p>
            <a:r>
              <a:rPr lang="en-US" dirty="0">
                <a:solidFill>
                  <a:schemeClr val="tx1"/>
                </a:solidFill>
              </a:rPr>
              <a:t>Joy </a:t>
            </a:r>
          </a:p>
          <a:p>
            <a:r>
              <a:rPr lang="en-US" dirty="0">
                <a:solidFill>
                  <a:schemeClr val="tx1"/>
                </a:solidFill>
              </a:rPr>
              <a:t>Equanimity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7720A-D05D-43CB-A391-6DA5360A5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27" y="2275839"/>
            <a:ext cx="6380362" cy="60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260A-DC25-4124-A633-532BF6D4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022" y="3060700"/>
            <a:ext cx="11201400" cy="1714500"/>
          </a:xfrm>
        </p:spPr>
        <p:txBody>
          <a:bodyPr/>
          <a:lstStyle/>
          <a:p>
            <a:r>
              <a:rPr lang="en-US" dirty="0"/>
              <a:t>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0B7B7-9CE1-4E8E-A73D-9199A3C1E53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8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19F9-C975-444A-9895-729A56A9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AC65-A4E4-40B4-8C1F-FAEFAA62D71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4488070"/>
          </a:xfrm>
        </p:spPr>
        <p:txBody>
          <a:bodyPr>
            <a:normAutofit/>
          </a:bodyPr>
          <a:lstStyle/>
          <a:p>
            <a:r>
              <a:rPr lang="en-US" dirty="0"/>
              <a:t> -75 healthy, human volunteers to </a:t>
            </a:r>
            <a:r>
              <a:rPr lang="en-US" dirty="0">
                <a:highlight>
                  <a:srgbClr val="FFFF00"/>
                </a:highlight>
              </a:rPr>
              <a:t>4 days </a:t>
            </a:r>
            <a:r>
              <a:rPr lang="en-US" dirty="0"/>
              <a:t>of the following: </a:t>
            </a:r>
          </a:p>
          <a:p>
            <a:pPr marL="742950" indent="-742950">
              <a:buAutoNum type="arabicParenBoth"/>
            </a:pPr>
            <a:r>
              <a:rPr lang="en-US" dirty="0"/>
              <a:t>mindfulness meditation, 	</a:t>
            </a:r>
          </a:p>
          <a:p>
            <a:pPr marL="742950" indent="-742950">
              <a:buAutoNum type="arabicParenBoth"/>
            </a:pPr>
            <a:r>
              <a:rPr lang="en-US" dirty="0"/>
              <a:t>placebo conditioning, </a:t>
            </a:r>
          </a:p>
          <a:p>
            <a:pPr marL="742950" indent="-742950">
              <a:buAutoNum type="arabicParenBoth"/>
            </a:pPr>
            <a:r>
              <a:rPr lang="en-US" dirty="0"/>
              <a:t>sham mindfulness meditation</a:t>
            </a:r>
          </a:p>
          <a:p>
            <a:pPr marL="742950" indent="-742950">
              <a:buAutoNum type="arabicParenBoth"/>
            </a:pPr>
            <a:r>
              <a:rPr lang="en-US" dirty="0"/>
              <a:t>book-listening control</a:t>
            </a:r>
          </a:p>
          <a:p>
            <a:pPr marL="742950" indent="-742950">
              <a:buAutoNum type="arabicParenBoth"/>
            </a:pPr>
            <a:endParaRPr lang="en-US" dirty="0"/>
          </a:p>
          <a:p>
            <a:pPr marL="742950" indent="-742950">
              <a:buAutoNum type="arabicParenBoth"/>
            </a:pPr>
            <a:endParaRPr lang="en-US" dirty="0"/>
          </a:p>
          <a:p>
            <a:r>
              <a:rPr lang="en-US" dirty="0"/>
              <a:t>Exposure to Thermal Pain in MRI scanner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E8ECC-2910-4E28-B630-96EA33D48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" t="52665" r="7886" b="23902"/>
          <a:stretch/>
        </p:blipFill>
        <p:spPr>
          <a:xfrm>
            <a:off x="90023" y="2246244"/>
            <a:ext cx="12914777" cy="20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47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E888-BA0E-43FB-90D7-8C235697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PAIN!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7DD4F-715A-4E3E-B30E-D99A6D66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699" y="8159804"/>
            <a:ext cx="11704322" cy="6436927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>
                <a:effectLst/>
              </a:rPr>
              <a:t>Zeidan</a:t>
            </a:r>
            <a:r>
              <a:rPr lang="en-US" sz="2400" dirty="0">
                <a:effectLst/>
              </a:rPr>
              <a:t> et al. 2015 Mindfulness Meditation-Based Pain Relief Employs Different Neural Mechanisms Than Placebo and Sham Mindfulness Meditation-Induced Analgesia J. </a:t>
            </a:r>
            <a:r>
              <a:rPr lang="en-US" sz="2400" dirty="0" err="1">
                <a:effectLst/>
              </a:rPr>
              <a:t>Neurosci</a:t>
            </a:r>
            <a:r>
              <a:rPr lang="en-US" sz="2400" dirty="0">
                <a:effectLst/>
              </a:rPr>
              <a:t> https://doi.org/10.1523/JNEUROSCI.2542-15.2015</a:t>
            </a:r>
          </a:p>
        </p:txBody>
      </p:sp>
      <p:pic>
        <p:nvPicPr>
          <p:cNvPr id="1028" name="Picture 4" descr="http://www.jneurosci.org/content/jneuro/35/46/15307/F3.large.jpg?width=800&amp;height=600&amp;carousel=1">
            <a:extLst>
              <a:ext uri="{FF2B5EF4-FFF2-40B4-BE49-F238E27FC236}">
                <a16:creationId xmlns:a16="http://schemas.microsoft.com/office/drawing/2014/main" id="{4198E223-6A3F-4A1C-A646-C0420911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" y="1782074"/>
            <a:ext cx="13004800" cy="55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07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CFE3-62C7-413B-831F-3EEA5D87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Figure 4.">
            <a:extLst>
              <a:ext uri="{FF2B5EF4-FFF2-40B4-BE49-F238E27FC236}">
                <a16:creationId xmlns:a16="http://schemas.microsoft.com/office/drawing/2014/main" id="{1DE298CD-6340-4BA2-867F-46917305CBEA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Figure 4.">
            <a:extLst>
              <a:ext uri="{FF2B5EF4-FFF2-40B4-BE49-F238E27FC236}">
                <a16:creationId xmlns:a16="http://schemas.microsoft.com/office/drawing/2014/main" id="{B439D3CF-4C7B-49E5-84B8-F0B067E14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2"/>
          <a:stretch/>
        </p:blipFill>
        <p:spPr bwMode="auto">
          <a:xfrm>
            <a:off x="127615" y="2275839"/>
            <a:ext cx="12749569" cy="55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E80E96-F990-49E7-B865-50A1E85BBC37}"/>
              </a:ext>
            </a:extLst>
          </p:cNvPr>
          <p:cNvSpPr/>
          <p:nvPr/>
        </p:nvSpPr>
        <p:spPr>
          <a:xfrm>
            <a:off x="2723322" y="5824330"/>
            <a:ext cx="834887" cy="85476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spc="0" normalizeH="0" baseline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576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3F82-968E-4506-B17C-8F924637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kind of pain – Social 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6698C-C1DB-4C57-82AB-0B4BB1D26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9" y="7814165"/>
            <a:ext cx="11704322" cy="2316481"/>
          </a:xfrm>
        </p:spPr>
        <p:txBody>
          <a:bodyPr>
            <a:normAutofit/>
          </a:bodyPr>
          <a:lstStyle/>
          <a:p>
            <a:r>
              <a:rPr lang="en-US" sz="2800" dirty="0" err="1"/>
              <a:t>DeWall</a:t>
            </a:r>
            <a:r>
              <a:rPr lang="en-US" sz="2800" dirty="0"/>
              <a:t> CN, MacDonald G, Webster GD, </a:t>
            </a:r>
            <a:r>
              <a:rPr lang="en-US" sz="2800" dirty="0" err="1"/>
              <a:t>Masten</a:t>
            </a:r>
            <a:r>
              <a:rPr lang="en-US" sz="2800" dirty="0"/>
              <a:t> CL, Baumeister RF, Powell C, Combs D, </a:t>
            </a:r>
            <a:r>
              <a:rPr lang="en-US" sz="2800" dirty="0" err="1"/>
              <a:t>Schurtz</a:t>
            </a:r>
            <a:r>
              <a:rPr lang="en-US" sz="2800" dirty="0"/>
              <a:t> DR, </a:t>
            </a:r>
            <a:r>
              <a:rPr lang="en-US" sz="2800" dirty="0" err="1"/>
              <a:t>Stillman</a:t>
            </a:r>
            <a:r>
              <a:rPr lang="en-US" sz="2800" dirty="0"/>
              <a:t> TF, Tice DM, </a:t>
            </a:r>
            <a:r>
              <a:rPr lang="en-US" sz="2800" dirty="0" err="1"/>
              <a:t>Eisenberger</a:t>
            </a:r>
            <a:r>
              <a:rPr lang="en-US" sz="2800" dirty="0"/>
              <a:t> NI. (2010). Acetaminophen reduces social pain: Behavioral and neural evidence. </a:t>
            </a:r>
            <a:r>
              <a:rPr lang="en-US" sz="2800" dirty="0" err="1"/>
              <a:t>Psychol</a:t>
            </a:r>
            <a:r>
              <a:rPr lang="en-US" sz="2800" dirty="0"/>
              <a:t> Sci. 21:931–7.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48012-2FEA-4A0A-8132-7A6309F5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50" y="2016197"/>
            <a:ext cx="10252699" cy="53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38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79C9-6B74-417D-A525-EAFF8FC1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Mindfulness and Trauma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0BBB1-068F-4E67-9270-73F70A00C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4E817-D6EA-4AB5-A203-4501211EB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" t="36212" r="30442" b="17472"/>
          <a:stretch/>
        </p:blipFill>
        <p:spPr>
          <a:xfrm>
            <a:off x="359780" y="2275839"/>
            <a:ext cx="12285239" cy="51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335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A7A7A7"/>
      </a:dk2>
      <a:lt2>
        <a:srgbClr val="535353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455E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455E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18172</TotalTime>
  <Words>413</Words>
  <Application>Microsoft Office PowerPoint</Application>
  <PresentationFormat>Custom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</vt:lpstr>
      <vt:lpstr>Avenir Next Medium</vt:lpstr>
      <vt:lpstr>Helvetica Neue</vt:lpstr>
      <vt:lpstr>New_Template5</vt:lpstr>
      <vt:lpstr>Mindful Steps to StressLess</vt:lpstr>
      <vt:lpstr>Correlation with Hours of Practice</vt:lpstr>
      <vt:lpstr>Elements of Compassion</vt:lpstr>
      <vt:lpstr>PAIN</vt:lpstr>
      <vt:lpstr>PowerPoint Presentation</vt:lpstr>
      <vt:lpstr>PAIN!</vt:lpstr>
      <vt:lpstr>PowerPoint Presentation</vt:lpstr>
      <vt:lpstr>Other kind of pain – Social Pain</vt:lpstr>
      <vt:lpstr>Mindfulness and Trauma</vt:lpstr>
      <vt:lpstr>PowerPoint Presentation</vt:lpstr>
      <vt:lpstr>Yoga and Resiliency based on Inflammatory factors (Interleukin-6 (IL-6), tumor necrosis factor-alpha (TNF-α), and C-reactive protein (CRP)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Steps to StressLess</dc:title>
  <dc:creator>Julie</dc:creator>
  <cp:lastModifiedBy>Brefczynski-Lewis, Julie</cp:lastModifiedBy>
  <cp:revision>19</cp:revision>
  <dcterms:modified xsi:type="dcterms:W3CDTF">2020-02-18T21:09:02Z</dcterms:modified>
</cp:coreProperties>
</file>