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72" r:id="rId3"/>
    <p:sldId id="274" r:id="rId4"/>
    <p:sldId id="277" r:id="rId5"/>
    <p:sldId id="355" r:id="rId6"/>
    <p:sldId id="356" r:id="rId7"/>
    <p:sldId id="357" r:id="rId8"/>
    <p:sldId id="298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2C68-BFA7-474B-9A3C-28E047FF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CD05A-A5B9-4B35-97E6-B3C6D87B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E65B8-CAF5-4055-BA21-C6F5F3D7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AD631-B87F-4DA8-B5A6-799C1C00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4C61-5BE6-4C13-B09E-B04BC96D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1D7-039A-4796-BA51-3D58B421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4DFE7-7588-40FC-BA4E-E47EAD2EA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7FCA-B89D-4BAF-ADC5-80BCC1B7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969F-8C22-42B9-BEF4-F2E09F9E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E1FF-8B3E-4BD4-9962-3E6541A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75653-9789-4FEE-BA0D-B918F4F93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A4098-6525-46B6-911B-CD8CCE67D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15A1-18D4-47C9-8473-8E722FB0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4E17-7AA7-4DC3-98C2-8BC74189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DB729-7A8D-4F86-B443-2651EBC9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0972802" cy="11430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914367">
              <a:lnSpc>
                <a:spcPct val="100000"/>
              </a:lnSpc>
              <a:defRPr sz="4359" b="0" cap="none" spc="0">
                <a:solidFill>
                  <a:srgbClr val="DFC0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599" y="1600200"/>
            <a:ext cx="5384801" cy="452596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31503" indent="-331503" defTabSz="914367">
              <a:spcBef>
                <a:spcPts val="703"/>
              </a:spcBef>
              <a:buSzPct val="100000"/>
              <a:defRPr sz="30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7174" indent="-315717" defTabSz="914367">
              <a:spcBef>
                <a:spcPts val="703"/>
              </a:spcBef>
              <a:buSzPct val="100000"/>
              <a:buChar char="–"/>
              <a:defRPr sz="30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4669" defTabSz="914367">
              <a:spcBef>
                <a:spcPts val="703"/>
              </a:spcBef>
              <a:buSzPct val="100000"/>
              <a:defRPr sz="30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17975" indent="-353603" defTabSz="914367">
              <a:spcBef>
                <a:spcPts val="703"/>
              </a:spcBef>
              <a:buSzPct val="100000"/>
              <a:buChar char="–"/>
              <a:defRPr sz="30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9432" indent="-353603" defTabSz="914367">
              <a:spcBef>
                <a:spcPts val="703"/>
              </a:spcBef>
              <a:buSzPct val="100000"/>
              <a:buChar char="»"/>
              <a:defRPr sz="309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10193" y="6245225"/>
            <a:ext cx="372207" cy="273705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914367">
              <a:defRPr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3413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94EB-E297-4E00-BC3E-F845D15B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4FDB-83B2-4142-956E-0C96EB482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EEBF-689E-4BD8-B5BA-E0E1DEB0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0E17-D8F5-4D2D-9950-C17BD67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2D75-DE4E-4CE1-9996-1CC68BF6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3DDA-9FA7-408E-A449-CA4272AA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2B62D-FEF9-41C4-95A5-C482AD909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2C7BE-9662-4639-8CE8-81FCAE17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B6268-07A2-4A03-B39B-82845DF3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38F5C-0953-4AE4-BF12-B5603C93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E302-4543-48AF-AB3B-EFC8DC00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7B9B-5ED7-497E-AE65-E4C6CC728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5E0C-1FE4-4B46-9533-FA2B5C883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85BBA-BF3C-4DC8-80C7-CFD5EF50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85E1E-280F-46AC-9B4C-B53FF207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9ABCF-828B-4ABB-9AAA-DCD04E4D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825C-21ED-4F08-B903-2643D18E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3E06-54E4-4B87-BDA5-DE369FD0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D807B-82BB-4F3B-90F9-F0E97C41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CCC70-2441-4EED-8D82-404B41B37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AA9AC-0CD2-4793-A55A-04A04CB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0A51B-405E-4574-8BE5-0A95C17A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74A9F-8EC0-43D8-A8CE-08E904B3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85FBD-EDB1-4018-9815-C7BB68C2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48FD-5EAB-4F7B-9B06-76465885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5E3BF-66F2-4C39-97BE-C990BEA7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39103-E3E0-4246-95E9-BA35176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C4C3C-B457-4744-8767-D50103D0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6335F-5BC3-4CD9-9248-D1A243D1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26D2A-623D-4284-AD67-80F0887D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8E63F-4CEB-489C-8F4C-C907BDEC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AFB0-E9D8-4B64-B8DD-4EE03293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58FE-26FF-42A5-91F0-D3F389A5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B8D8-230D-4095-B614-9699DDFB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2FF59-13C8-4E1B-BBC1-94153249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8F17D-4568-4E27-88A8-B06DDCA1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1645D-E570-47B1-92FF-4D361F38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A44B-A320-4506-A4C8-8C566820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DF755-FBCD-41DE-BAE8-F1579E46F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45E6F-1C95-45D0-BC62-00FD7ABA7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7B3BC-C312-4D68-A888-6EC0FE72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89926-0788-48B4-B73F-586CC38C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7B0CF-0789-424C-8114-9A6AC9A6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24C1C-E227-4C87-B126-70457863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A718-D394-41E4-AFB1-F53009359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5A21-4D4C-47CF-873D-F5E70FAD6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85AC-5A50-4967-98B7-48D6F03EB95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ABED1-0786-470D-992B-3B688A31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60E0-FC55-4E10-A634-4F7433F6E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2CBB-0602-4BCE-8F23-73FE1377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P82wH5L8OpQmuM&amp;tbnid=bJsS-Uygny-s7M:&amp;ved=0CAUQjRw&amp;url=http://www.documentingreality.com/forum/f149/my-guess-would-burn-victim-11720/&amp;ei=_wy_UfiuMYqx0QHwrYHIBw&amp;bvm=bv.47883778,d.dmg&amp;psig=AFQjCNFxf-S7VArKjbafnoxYjI7YodUvRw&amp;ust=13715615878121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iLZ1bDmuS86OuM&amp;tbnid=FXeJ2VN0i4RFXM:&amp;ved=0CAUQjRw&amp;url=http://www.theepochtimes.com/n2/health/short-bouts-activity-beneficial-7755.html&amp;ei=8A2_Ud3eHLLM0gHtr4GwCw&amp;bvm=bv.47883778,d.dmg&amp;psig=AFQjCNG_wArJ4yz-l5pznUG4XtZTEDo53w&amp;ust=137156181175885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wav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ubTitle" sz="quarter" idx="1"/>
          </p:nvPr>
        </p:nvSpPr>
        <p:spPr>
          <a:xfrm>
            <a:off x="4343493" y="2936613"/>
            <a:ext cx="3082585" cy="1461308"/>
          </a:xfrm>
          <a:prstGeom prst="rect">
            <a:avLst/>
          </a:prstGeom>
          <a:blipFill>
            <a:blip r:embed="rId2" cstate="print">
              <a:alphaModFix amt="97000"/>
            </a:blip>
          </a:blipFill>
          <a:effectLst>
            <a:outerShdw blurRad="38100" dist="25400" dir="11360021" rotWithShape="0">
              <a:srgbClr val="3C3C3C">
                <a:alpha val="20000"/>
              </a:srgb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  <a:defRPr sz="3000" cap="none" spc="0"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ctrTitle"/>
          </p:nvPr>
        </p:nvSpPr>
        <p:spPr>
          <a:xfrm>
            <a:off x="1673395" y="244864"/>
            <a:ext cx="8845212" cy="4407398"/>
          </a:xfrm>
          <a:prstGeom prst="rect">
            <a:avLst/>
          </a:prstGeom>
          <a:effectLst>
            <a:outerShdw blurRad="25400" dist="25400" dir="15060000" rotWithShape="0">
              <a:srgbClr val="3C3C3C">
                <a:alpha val="20000"/>
              </a:srgbClr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sz="5300" b="0" cap="none" spc="0"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Mindful Steps to StressLess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B9A3C-D576-4A66-AFB8-8CAC1C603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1" t="9054" r="21698" b="1402"/>
          <a:stretch/>
        </p:blipFill>
        <p:spPr>
          <a:xfrm>
            <a:off x="1993076" y="244864"/>
            <a:ext cx="8205848" cy="61600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134ACC6-5490-41E2-9E42-3AB8151D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fMRI experiment – emotional distress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565E612-16FC-4A40-B6A9-80D12EE0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9938" name="Picture 2" descr="http://www.documentingreality.com/forum/attachments/f149/27423d1227746803-my-guess-would-burn-victim-27.jpg">
            <a:hlinkClick r:id="rId2"/>
            <a:extLst>
              <a:ext uri="{FF2B5EF4-FFF2-40B4-BE49-F238E27FC236}">
                <a16:creationId xmlns:a16="http://schemas.microsoft.com/office/drawing/2014/main" id="{5A86AB84-117A-46F9-821F-1D83F5F8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www.theepochtimes.com/n2/images/stories/large/2008/11/27/27353479-walking.jpg">
            <a:hlinkClick r:id="rId4"/>
            <a:extLst>
              <a:ext uri="{FF2B5EF4-FFF2-40B4-BE49-F238E27FC236}">
                <a16:creationId xmlns:a16="http://schemas.microsoft.com/office/drawing/2014/main" id="{E129F7B5-6862-4539-80CE-164E534C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8" t="6216" r="28751" b="61812"/>
          <a:stretch>
            <a:fillRect/>
          </a:stretch>
        </p:blipFill>
        <p:spPr bwMode="auto">
          <a:xfrm>
            <a:off x="6777038" y="1447800"/>
            <a:ext cx="3509962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D59ED44-A4C2-44C9-B105-BE393981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76201"/>
            <a:ext cx="7772400" cy="14562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Compassion and not reappraisal increased activity in social-related brain regions</a:t>
            </a:r>
          </a:p>
        </p:txBody>
      </p:sp>
      <p:pic>
        <p:nvPicPr>
          <p:cNvPr id="29699" name="Content Placeholder 3" descr="WengFig2acpg.jpg">
            <a:extLst>
              <a:ext uri="{FF2B5EF4-FFF2-40B4-BE49-F238E27FC236}">
                <a16:creationId xmlns:a16="http://schemas.microsoft.com/office/drawing/2014/main" id="{6E389AD1-D401-44A6-BDE1-B1A6E409E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40807"/>
            <a:ext cx="7086600" cy="5510376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6A6C80-ACCC-4FCB-ADB8-53C1A3CC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08"/>
          <a:stretch/>
        </p:blipFill>
        <p:spPr>
          <a:xfrm>
            <a:off x="2324099" y="3733801"/>
            <a:ext cx="7086600" cy="30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3"/>
          <p:cNvSpPr txBox="1"/>
          <p:nvPr/>
        </p:nvSpPr>
        <p:spPr>
          <a:xfrm>
            <a:off x="3200400" y="304800"/>
            <a:ext cx="6096001" cy="104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914367">
              <a:defRPr sz="4400" i="0">
                <a:solidFill>
                  <a:srgbClr val="523E26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3094"/>
              <a:t>Neuroimaging and </a:t>
            </a:r>
            <a:br>
              <a:rPr sz="3094"/>
            </a:br>
            <a:r>
              <a:rPr sz="3094"/>
              <a:t>Neurodynamical Correlations</a:t>
            </a:r>
            <a:r>
              <a:rPr sz="309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grpSp>
        <p:nvGrpSpPr>
          <p:cNvPr id="275" name="Group 4"/>
          <p:cNvGrpSpPr/>
          <p:nvPr/>
        </p:nvGrpSpPr>
        <p:grpSpPr>
          <a:xfrm>
            <a:off x="6248400" y="2209800"/>
            <a:ext cx="4724401" cy="3308852"/>
            <a:chOff x="0" y="0"/>
            <a:chExt cx="6719147" cy="4705921"/>
          </a:xfrm>
        </p:grpSpPr>
        <p:pic>
          <p:nvPicPr>
            <p:cNvPr id="273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29" y="0"/>
              <a:ext cx="5390945" cy="428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Text Box 6"/>
            <p:cNvSpPr txBox="1"/>
            <p:nvPr/>
          </p:nvSpPr>
          <p:spPr>
            <a:xfrm>
              <a:off x="0" y="4205364"/>
              <a:ext cx="6719147" cy="500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1300480">
                <a:spcBef>
                  <a:spcPts val="1500"/>
                </a:spcBef>
                <a:defRPr sz="2400" i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effectLst/>
                </a:defRPr>
              </a:pPr>
              <a:r>
                <a:rPr sz="1687"/>
                <a:t>Keck laboratory, University of Wisconsin-Madison</a:t>
              </a:r>
            </a:p>
          </p:txBody>
        </p:sp>
      </p:grpSp>
      <p:pic>
        <p:nvPicPr>
          <p:cNvPr id="27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3886201" cy="286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endParaRPr/>
          </a:p>
        </p:txBody>
      </p:sp>
      <p:sp>
        <p:nvSpPr>
          <p:cNvPr id="282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endParaRPr/>
          </a:p>
        </p:txBody>
      </p:sp>
      <p:sp>
        <p:nvSpPr>
          <p:cNvPr id="283" name="Rectangle 4"/>
          <p:cNvSpPr/>
          <p:nvPr/>
        </p:nvSpPr>
        <p:spPr>
          <a:xfrm>
            <a:off x="1524000" y="-228601"/>
            <a:ext cx="9372601" cy="7315201"/>
          </a:xfrm>
          <a:prstGeom prst="rect">
            <a:avLst/>
          </a:prstGeom>
          <a:solidFill>
            <a:srgbClr val="CED0D0"/>
          </a:solidFill>
          <a:ln w="127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defTabSz="914367">
              <a:defRPr sz="2400" i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1687"/>
          </a:p>
        </p:txBody>
      </p:sp>
      <p:sp>
        <p:nvSpPr>
          <p:cNvPr id="284" name="Rectangle 5"/>
          <p:cNvSpPr/>
          <p:nvPr/>
        </p:nvSpPr>
        <p:spPr>
          <a:xfrm>
            <a:off x="5981700" y="3314700"/>
            <a:ext cx="228601" cy="228601"/>
          </a:xfrm>
          <a:prstGeom prst="rect">
            <a:avLst/>
          </a:prstGeom>
          <a:solidFill>
            <a:srgbClr val="080808"/>
          </a:solidFill>
          <a:ln w="12700">
            <a:solidFill>
              <a:srgbClr val="080808"/>
            </a:solidFill>
            <a:miter/>
          </a:ln>
        </p:spPr>
        <p:txBody>
          <a:bodyPr lIns="45719" tIns="45719" rIns="45719" bIns="45719" anchor="ctr"/>
          <a:lstStyle/>
          <a:p>
            <a:pPr defTabSz="914367">
              <a:defRPr sz="2400" i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1687"/>
          </a:p>
        </p:txBody>
      </p:sp>
      <p:pic>
        <p:nvPicPr>
          <p:cNvPr id="7" name="Picture 10" descr="Picture 10">
            <a:extLst>
              <a:ext uri="{FF2B5EF4-FFF2-40B4-BE49-F238E27FC236}">
                <a16:creationId xmlns:a16="http://schemas.microsoft.com/office/drawing/2014/main" id="{66C30947-B30E-4033-942C-ABC5DF795B9B}"/>
              </a:ext>
            </a:extLst>
          </p:cNvPr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7634" y="5906889"/>
            <a:ext cx="401837" cy="401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"/>
          <p:cNvSpPr txBox="1">
            <a:spLocks noGrp="1"/>
          </p:cNvSpPr>
          <p:nvPr>
            <p:ph type="title"/>
          </p:nvPr>
        </p:nvSpPr>
        <p:spPr>
          <a:xfrm>
            <a:off x="1981200" y="-1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074">
              <a:defRPr sz="5096">
                <a:effectLst/>
              </a:defRPr>
            </a:pPr>
            <a:br/>
            <a:r>
              <a:rPr>
                <a:solidFill>
                  <a:srgbClr val="523E26"/>
                </a:solidFill>
              </a:rPr>
              <a:t>Event-Related Sound Presentations</a:t>
            </a:r>
          </a:p>
        </p:txBody>
      </p:sp>
      <p:sp>
        <p:nvSpPr>
          <p:cNvPr id="29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828800" y="1524000"/>
            <a:ext cx="8839201" cy="2209801"/>
          </a:xfrm>
          <a:prstGeom prst="rect">
            <a:avLst/>
          </a:prstGeom>
        </p:spPr>
        <p:txBody>
          <a:bodyPr/>
          <a:lstStyle/>
          <a:p>
            <a:pPr marL="341548" indent="-341548">
              <a:spcBef>
                <a:spcPts val="633"/>
              </a:spcBef>
              <a:defRPr sz="3400">
                <a:effectLst/>
              </a:defRPr>
            </a:pPr>
            <a:r>
              <a:t>Probing the meditation with distracting sounds</a:t>
            </a:r>
            <a:r>
              <a:rPr sz="2672"/>
              <a:t>   </a:t>
            </a:r>
          </a:p>
        </p:txBody>
      </p:sp>
      <p:pic>
        <p:nvPicPr>
          <p:cNvPr id="296" name="Picture 6" descr="Picture 6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71799" y="3342383"/>
            <a:ext cx="401837" cy="401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10" descr="Picture 10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2600" y="3352800"/>
            <a:ext cx="401837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11" descr="Picture 11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3352800"/>
            <a:ext cx="401837" cy="401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3333" fill="hold"/>
                                        <p:tgtEl>
                                          <p:spTgt spid="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3333" fill="hold"/>
                                        <p:tgtEl>
                                          <p:spTgt spid="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</p:cTn>
                <p:tgtEl>
                  <p:spTgt spid="296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</p:cTn>
                <p:tgtEl>
                  <p:spTgt spid="300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</p:cTn>
                <p:tgtEl>
                  <p:spTgt spid="30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9AF1-703E-42CB-A35A-B1919F1C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4FE3E-993E-42D7-93B2-3342BAF8B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1EB20397-ED82-49A5-B7E8-D2BE0B69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05"/>
          <a:stretch/>
        </p:blipFill>
        <p:spPr>
          <a:xfrm>
            <a:off x="6469808" y="2188346"/>
            <a:ext cx="4061452" cy="4304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4E025-6BAE-4333-9DA5-D17DBE2BA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49"/>
          <a:stretch/>
        </p:blipFill>
        <p:spPr>
          <a:xfrm>
            <a:off x="1871839" y="1600200"/>
            <a:ext cx="7625782" cy="18288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0A92A9-B63C-49A5-AEBB-02EAE80A1F85}"/>
              </a:ext>
            </a:extLst>
          </p:cNvPr>
          <p:cNvSpPr txBox="1">
            <a:spLocks/>
          </p:cNvSpPr>
          <p:nvPr/>
        </p:nvSpPr>
        <p:spPr>
          <a:xfrm>
            <a:off x="1562100" y="40124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Mindful Compassion</a:t>
            </a:r>
          </a:p>
        </p:txBody>
      </p:sp>
    </p:spTree>
    <p:extLst>
      <p:ext uri="{BB962C8B-B14F-4D97-AF65-F5344CB8AC3E}">
        <p14:creationId xmlns:p14="http://schemas.microsoft.com/office/powerpoint/2010/main" val="1640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83A7-C507-4F9B-8B11-C49FF49B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Exercise Instructions – Pick a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D891-45EF-489D-99D4-C40AEF1A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7823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Person 1:  One minute relate something mildly challenging while Person 2 listens with mindful attention and no verbal communication</a:t>
            </a:r>
          </a:p>
          <a:p>
            <a:pPr marL="1371600" lvl="3" indent="0">
              <a:buNone/>
            </a:pPr>
            <a:r>
              <a:rPr lang="en-US" dirty="0"/>
              <a:t>Bell ring </a:t>
            </a:r>
          </a:p>
          <a:p>
            <a:r>
              <a:rPr lang="en-US" dirty="0"/>
              <a:t>Person 1: One minute relate something positive</a:t>
            </a:r>
          </a:p>
          <a:p>
            <a:pPr marL="1371600" lvl="3" indent="0">
              <a:buNone/>
            </a:pPr>
            <a:r>
              <a:rPr lang="en-US" dirty="0"/>
              <a:t>Bell ring – Switch speaker vs. listener</a:t>
            </a:r>
          </a:p>
          <a:p>
            <a:r>
              <a:rPr lang="en-US" dirty="0">
                <a:solidFill>
                  <a:srgbClr val="002060"/>
                </a:solidFill>
              </a:rPr>
              <a:t>Person 2: Something mildly challenging</a:t>
            </a:r>
          </a:p>
          <a:p>
            <a:pPr marL="1371600" lvl="3" indent="0">
              <a:buNone/>
            </a:pPr>
            <a:r>
              <a:rPr lang="en-US" dirty="0"/>
              <a:t>Bell ring </a:t>
            </a:r>
          </a:p>
          <a:p>
            <a:r>
              <a:rPr lang="en-US" dirty="0">
                <a:solidFill>
                  <a:srgbClr val="002060"/>
                </a:solidFill>
              </a:rPr>
              <a:t>Person 2 Something positive</a:t>
            </a:r>
          </a:p>
          <a:p>
            <a:pPr marL="1371600" lvl="3" indent="0">
              <a:buNone/>
            </a:pPr>
            <a:r>
              <a:rPr lang="en-US" dirty="0"/>
              <a:t>Compassion Exercise – switch partners</a:t>
            </a:r>
          </a:p>
          <a:p>
            <a:r>
              <a:rPr lang="en-US" dirty="0"/>
              <a:t>Person 1: Something positive while Person 2 listens with mindful compassion</a:t>
            </a:r>
          </a:p>
          <a:p>
            <a:pPr marL="1371600" lvl="3" indent="0">
              <a:buNone/>
            </a:pPr>
            <a:r>
              <a:rPr lang="en-US" dirty="0"/>
              <a:t>Bell ring</a:t>
            </a:r>
          </a:p>
          <a:p>
            <a:r>
              <a:rPr lang="en-US" dirty="0">
                <a:solidFill>
                  <a:srgbClr val="002060"/>
                </a:solidFill>
              </a:rPr>
              <a:t>Person 2 Something positive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8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E35-D361-4E6E-A75C-FC4FDB4A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Compassion Intervention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67089-60B6-443D-A05F-086B794FB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randomized controlled trials (RCT; n = 1468) supported overall effectiveness of FIM on depressive symptoms (d = 0.38 )</a:t>
            </a:r>
          </a:p>
          <a:p>
            <a:endParaRPr lang="en-US" dirty="0"/>
          </a:p>
          <a:p>
            <a:r>
              <a:rPr lang="en-US" dirty="0"/>
              <a:t>Loving-Kindness, Compassion, Four </a:t>
            </a:r>
            <a:r>
              <a:rPr lang="en-US" dirty="0" err="1"/>
              <a:t>Immeasurables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Jing, L. V., et al. "The effect of four </a:t>
            </a:r>
            <a:r>
              <a:rPr lang="en-US" dirty="0" err="1"/>
              <a:t>Immeasurables</a:t>
            </a:r>
            <a:r>
              <a:rPr lang="en-US" dirty="0"/>
              <a:t> meditations on depressive symptoms: A systematic review and meta-analysis." Clinical Psychology Review (2020): 101814.</a:t>
            </a:r>
          </a:p>
        </p:txBody>
      </p:sp>
    </p:spTree>
    <p:extLst>
      <p:ext uri="{BB962C8B-B14F-4D97-AF65-F5344CB8AC3E}">
        <p14:creationId xmlns:p14="http://schemas.microsoft.com/office/powerpoint/2010/main" val="340617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3B4D5B6-E62B-485F-8D88-F0AC28A6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Compassion Training Alters Altruism and Neural Responses to Suffering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E46ADBA-6C68-42CF-A1D1-9699D096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981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Helen Weng ... Richie Davidson et al 2013</a:t>
            </a:r>
          </a:p>
          <a:p>
            <a:pPr eaLnBrk="1" hangingPunct="1"/>
            <a:r>
              <a:rPr lang="en-US" altLang="en-US" dirty="0"/>
              <a:t>Psychological Science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55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4F010FA-F1F2-44A7-ABD0-0508A3F3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7772400" cy="1456267"/>
          </a:xfrm>
        </p:spPr>
        <p:txBody>
          <a:bodyPr/>
          <a:lstStyle/>
          <a:p>
            <a:pPr eaLnBrk="1" hangingPunct="1"/>
            <a:r>
              <a:rPr lang="en-US" altLang="en-US" dirty="0"/>
              <a:t>Redistribution game (think game is real)</a:t>
            </a:r>
          </a:p>
        </p:txBody>
      </p:sp>
      <p:pic>
        <p:nvPicPr>
          <p:cNvPr id="27651" name="Content Placeholder 3" descr="WengFig1.jpg">
            <a:extLst>
              <a:ext uri="{FF2B5EF4-FFF2-40B4-BE49-F238E27FC236}">
                <a16:creationId xmlns:a16="http://schemas.microsoft.com/office/drawing/2014/main" id="{E0C642AE-0CC3-4A78-A7DB-3CB710A72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9"/>
          <a:stretch/>
        </p:blipFill>
        <p:spPr>
          <a:xfrm>
            <a:off x="3810000" y="1085026"/>
            <a:ext cx="4578716" cy="575773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F43422-3052-4C3E-B2FA-A83B3A3E4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33" r="35334" b="42900"/>
          <a:stretch/>
        </p:blipFill>
        <p:spPr>
          <a:xfrm>
            <a:off x="1905000" y="1285876"/>
            <a:ext cx="1905000" cy="183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E086E8-FE22-4E00-B46C-2AE38191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0" t="9542" r="16800"/>
          <a:stretch/>
        </p:blipFill>
        <p:spPr>
          <a:xfrm>
            <a:off x="8414507" y="1211146"/>
            <a:ext cx="2057400" cy="20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6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220</Words>
  <Application>Microsoft Office PowerPoint</Application>
  <PresentationFormat>Widescreen</PresentationFormat>
  <Paragraphs>31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Medium</vt:lpstr>
      <vt:lpstr>Calibri</vt:lpstr>
      <vt:lpstr>Calibri Light</vt:lpstr>
      <vt:lpstr>Times New Roman</vt:lpstr>
      <vt:lpstr>Office Theme</vt:lpstr>
      <vt:lpstr>Mindful Steps to StressLess</vt:lpstr>
      <vt:lpstr>PowerPoint Presentation</vt:lpstr>
      <vt:lpstr>PowerPoint Presentation</vt:lpstr>
      <vt:lpstr> Event-Related Sound Presentations</vt:lpstr>
      <vt:lpstr>Mindful Attention</vt:lpstr>
      <vt:lpstr>Listening Exercise Instructions – Pick a partner</vt:lpstr>
      <vt:lpstr>Review of Compassion Intervention studies</vt:lpstr>
      <vt:lpstr>Compassion Training Alters Altruism and Neural Responses to Suffering</vt:lpstr>
      <vt:lpstr>Redistribution game (think game is real)</vt:lpstr>
      <vt:lpstr>fMRI experiment – emotional distress</vt:lpstr>
      <vt:lpstr>Compassion and not reappraisal increased activity in social-related brain regions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Brefczynski-Lewis, Julie</dc:creator>
  <cp:lastModifiedBy>Brefczynski-Lewis, Julie</cp:lastModifiedBy>
  <cp:revision>4</cp:revision>
  <dcterms:created xsi:type="dcterms:W3CDTF">2020-02-12T19:43:07Z</dcterms:created>
  <dcterms:modified xsi:type="dcterms:W3CDTF">2020-02-12T20:19:51Z</dcterms:modified>
</cp:coreProperties>
</file>